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9"/>
  </p:notesMasterIdLst>
  <p:sldIdLst>
    <p:sldId id="265" r:id="rId4"/>
    <p:sldId id="257" r:id="rId5"/>
    <p:sldId id="269" r:id="rId6"/>
    <p:sldId id="275" r:id="rId7"/>
    <p:sldId id="270" r:id="rId8"/>
    <p:sldId id="271" r:id="rId9"/>
    <p:sldId id="272" r:id="rId10"/>
    <p:sldId id="273" r:id="rId11"/>
    <p:sldId id="274" r:id="rId12"/>
    <p:sldId id="258" r:id="rId13"/>
    <p:sldId id="266" r:id="rId14"/>
    <p:sldId id="262" r:id="rId15"/>
    <p:sldId id="263" r:id="rId16"/>
    <p:sldId id="267"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62C3A-FF64-4143-8C79-43CF70D082CD}" type="datetimeFigureOut">
              <a:rPr lang="en-US" smtClean="0"/>
              <a:t>15/07/2020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63664-649D-4A6A-8574-A5C546E50219}" type="slidenum">
              <a:rPr lang="en-US" smtClean="0"/>
              <a:t>‹#›</a:t>
            </a:fld>
            <a:endParaRPr lang="en-US"/>
          </a:p>
        </p:txBody>
      </p:sp>
    </p:spTree>
    <p:extLst>
      <p:ext uri="{BB962C8B-B14F-4D97-AF65-F5344CB8AC3E}">
        <p14:creationId xmlns:p14="http://schemas.microsoft.com/office/powerpoint/2010/main" val="26507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463664-649D-4A6A-8574-A5C546E50219}" type="slidenum">
              <a:rPr lang="en-US" smtClean="0"/>
              <a:t>10</a:t>
            </a:fld>
            <a:endParaRPr lang="en-US"/>
          </a:p>
        </p:txBody>
      </p:sp>
    </p:spTree>
    <p:extLst>
      <p:ext uri="{BB962C8B-B14F-4D97-AF65-F5344CB8AC3E}">
        <p14:creationId xmlns:p14="http://schemas.microsoft.com/office/powerpoint/2010/main" val="241513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D5DEE10-0E2B-4AED-A86D-0310C5727E7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634C088-397A-4CAD-BCE0-FBB052A79182}" type="datetimeFigureOut">
              <a:rPr lang="en-US" smtClean="0"/>
              <a:t>15/07/2020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D5DEE10-0E2B-4AED-A86D-0310C5727E7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4C088-397A-4CAD-BCE0-FBB052A79182}" type="datetimeFigureOut">
              <a:rPr lang="en-US" smtClean="0"/>
              <a:t>15/07/2020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4C088-397A-4CAD-BCE0-FBB052A79182}" type="datetimeFigureOut">
              <a:rPr lang="en-US" smtClean="0"/>
              <a:t>15/07/2020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C088-397A-4CAD-BCE0-FBB052A79182}" type="datetimeFigureOut">
              <a:rPr lang="en-US" smtClean="0"/>
              <a:t>15/07/2020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DEE10-0E2B-4AED-A86D-0310C5727E7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DEE10-0E2B-4AED-A86D-0310C5727E7B}"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4C088-397A-4CAD-BCE0-FBB052A79182}" type="datetimeFigureOut">
              <a:rPr lang="en-US" smtClean="0"/>
              <a:t>15/07/2020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DEE10-0E2B-4AED-A86D-0310C5727E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4C088-397A-4CAD-BCE0-FBB052A79182}" type="datetimeFigureOut">
              <a:rPr lang="en-US" smtClean="0"/>
              <a:t>15/07/2020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DEE10-0E2B-4AED-A86D-0310C5727E7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34C088-397A-4CAD-BCE0-FBB052A79182}" type="datetimeFigureOut">
              <a:rPr lang="en-US" smtClean="0"/>
              <a:t>15/07/2020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DEE10-0E2B-4AED-A86D-0310C5727E7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C088-397A-4CAD-BCE0-FBB052A79182}" type="datetimeFigureOut">
              <a:rPr lang="en-US" smtClean="0"/>
              <a:t>15/07/2020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4C088-397A-4CAD-BCE0-FBB052A79182}" type="datetimeFigureOut">
              <a:rPr lang="en-US" smtClean="0"/>
              <a:t>15/07/2020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DEE10-0E2B-4AED-A86D-0310C5727E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634C088-397A-4CAD-BCE0-FBB052A79182}" type="datetimeFigureOut">
              <a:rPr lang="en-US" smtClean="0"/>
              <a:t>15/07/2020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D5DEE10-0E2B-4AED-A86D-0310C5727E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34C088-397A-4CAD-BCE0-FBB052A79182}" type="datetimeFigureOut">
              <a:rPr lang="en-US" smtClean="0"/>
              <a:t>15/07/2020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D5DEE10-0E2B-4AED-A86D-0310C5727E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34C088-397A-4CAD-BCE0-FBB052A79182}" type="datetimeFigureOut">
              <a:rPr lang="en-US" smtClean="0"/>
              <a:t>15/07/2020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D5DEE10-0E2B-4AED-A86D-0310C5727E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1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1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18.gif"/><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gif"/></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12.gif"/><Relationship Id="rId5" Type="http://schemas.openxmlformats.org/officeDocument/2006/relationships/image" Target="../media/image31.gif"/><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5145516"/>
            <a:ext cx="8382000" cy="1712484"/>
          </a:xfrm>
        </p:spPr>
      </p:pic>
      <p:sp>
        <p:nvSpPr>
          <p:cNvPr id="3" name="Title 2"/>
          <p:cNvSpPr>
            <a:spLocks noGrp="1"/>
          </p:cNvSpPr>
          <p:nvPr>
            <p:ph type="title"/>
          </p:nvPr>
        </p:nvSpPr>
        <p:spPr>
          <a:xfrm>
            <a:off x="762000" y="3276600"/>
            <a:ext cx="7756263" cy="1054250"/>
          </a:xfrm>
        </p:spPr>
        <p:txBody>
          <a:bodyPr/>
          <a:lstStyle/>
          <a:p>
            <a:r>
              <a:rPr lang="en-US" sz="2400" smtClean="0">
                <a:solidFill>
                  <a:schemeClr val="accent5"/>
                </a:solidFill>
              </a:rPr>
              <a:t>Giáo viên chủ nhiệm: Nguyễn Thị Thu Hoài</a:t>
            </a:r>
            <a:br>
              <a:rPr lang="en-US" sz="2400" smtClean="0">
                <a:solidFill>
                  <a:schemeClr val="accent5"/>
                </a:solidFill>
              </a:rPr>
            </a:br>
            <a:r>
              <a:rPr lang="en-US" sz="2400" smtClean="0">
                <a:solidFill>
                  <a:schemeClr val="accent5"/>
                </a:solidFill>
              </a:rPr>
              <a:t>sĩ số lớp 49</a:t>
            </a:r>
            <a:endParaRPr lang="en-US" sz="2400">
              <a:solidFill>
                <a:schemeClr val="accent5"/>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81000"/>
            <a:ext cx="7391400" cy="2381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276600"/>
            <a:ext cx="857250" cy="15049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3054824"/>
            <a:ext cx="762000" cy="1524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225" y="2270931"/>
            <a:ext cx="7267575" cy="28575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1868" y="2032806"/>
            <a:ext cx="476250" cy="4762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2286000"/>
            <a:ext cx="476250" cy="4762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4890306"/>
            <a:ext cx="476250" cy="47625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0950" y="384412"/>
            <a:ext cx="476250" cy="476250"/>
          </a:xfrm>
          <a:prstGeom prst="rect">
            <a:avLst/>
          </a:prstGeom>
        </p:spPr>
      </p:pic>
    </p:spTree>
    <p:extLst>
      <p:ext uri="{BB962C8B-B14F-4D97-AF65-F5344CB8AC3E}">
        <p14:creationId xmlns:p14="http://schemas.microsoft.com/office/powerpoint/2010/main" val="201448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099" y="0"/>
            <a:ext cx="8737600" cy="6705600"/>
          </a:xfrm>
        </p:spPr>
      </p:pic>
      <p:sp>
        <p:nvSpPr>
          <p:cNvPr id="3" name="Title 2"/>
          <p:cNvSpPr>
            <a:spLocks noGrp="1"/>
          </p:cNvSpPr>
          <p:nvPr>
            <p:ph type="title"/>
          </p:nvPr>
        </p:nvSpPr>
        <p:spPr>
          <a:xfrm>
            <a:off x="152400" y="76200"/>
            <a:ext cx="8763000" cy="6019800"/>
          </a:xfrm>
        </p:spPr>
        <p:txBody>
          <a:bodyPr/>
          <a:lstStyle/>
          <a:p>
            <a:pPr algn="l"/>
            <a:r>
              <a:rPr lang="en-US" sz="2000" b="1" smtClean="0">
                <a:solidFill>
                  <a:schemeClr val="accent1">
                    <a:lumMod val="75000"/>
                  </a:schemeClr>
                </a:solidFill>
              </a:rPr>
              <a:t/>
            </a:r>
            <a:br>
              <a:rPr lang="en-US" sz="2000" b="1" smtClean="0">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a:solidFill>
                  <a:schemeClr val="accent1">
                    <a:lumMod val="75000"/>
                  </a:schemeClr>
                </a:solidFill>
              </a:rPr>
              <a:t/>
            </a:r>
            <a:br>
              <a:rPr lang="en-US" sz="2000" b="1">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a:solidFill>
                  <a:schemeClr val="accent1">
                    <a:lumMod val="75000"/>
                  </a:schemeClr>
                </a:solidFill>
              </a:rPr>
              <a:t/>
            </a:r>
            <a:br>
              <a:rPr lang="en-US" sz="2000" b="1">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a:solidFill>
                  <a:schemeClr val="accent1">
                    <a:lumMod val="75000"/>
                  </a:schemeClr>
                </a:solidFill>
              </a:rPr>
              <a:t/>
            </a:r>
            <a:br>
              <a:rPr lang="en-US" sz="2000" b="1">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2000" b="1">
                <a:solidFill>
                  <a:schemeClr val="accent1">
                    <a:lumMod val="75000"/>
                  </a:schemeClr>
                </a:solidFill>
              </a:rPr>
              <a:t/>
            </a:r>
            <a:br>
              <a:rPr lang="en-US" sz="2000" b="1">
                <a:solidFill>
                  <a:schemeClr val="accent1">
                    <a:lumMod val="75000"/>
                  </a:schemeClr>
                </a:solidFill>
              </a:rPr>
            </a:br>
            <a:r>
              <a:rPr lang="en-US" sz="2000" b="1" smtClean="0">
                <a:solidFill>
                  <a:schemeClr val="accent1">
                    <a:lumMod val="75000"/>
                  </a:schemeClr>
                </a:solidFill>
              </a:rPr>
              <a:t/>
            </a:r>
            <a:br>
              <a:rPr lang="en-US" sz="2000" b="1" smtClean="0">
                <a:solidFill>
                  <a:schemeClr val="accent1">
                    <a:lumMod val="75000"/>
                  </a:schemeClr>
                </a:solidFill>
              </a:rPr>
            </a:br>
            <a:r>
              <a:rPr lang="en-US" sz="1800" b="1" smtClean="0">
                <a:solidFill>
                  <a:schemeClr val="accent1">
                    <a:lumMod val="75000"/>
                  </a:schemeClr>
                </a:solidFill>
                <a:latin typeface="Times New Roman" pitchFamily="18" charset="0"/>
                <a:cs typeface="Times New Roman" pitchFamily="18" charset="0"/>
              </a:rPr>
              <a:t/>
            </a:r>
            <a:br>
              <a:rPr lang="en-US" sz="1800" b="1" smtClean="0">
                <a:solidFill>
                  <a:schemeClr val="accent1">
                    <a:lumMod val="75000"/>
                  </a:schemeClr>
                </a:solidFill>
                <a:latin typeface="Times New Roman" pitchFamily="18" charset="0"/>
                <a:cs typeface="Times New Roman" pitchFamily="18" charset="0"/>
              </a:rPr>
            </a:br>
            <a:r>
              <a:rPr lang="en-US" sz="1800" b="1" smtClean="0">
                <a:solidFill>
                  <a:schemeClr val="accent1">
                    <a:lumMod val="75000"/>
                  </a:schemeClr>
                </a:solidFill>
                <a:latin typeface="Times New Roman" pitchFamily="18" charset="0"/>
                <a:cs typeface="Times New Roman" pitchFamily="18" charset="0"/>
              </a:rPr>
              <a:t> </a:t>
            </a:r>
            <a:br>
              <a:rPr lang="en-US" sz="1800" b="1" smtClean="0">
                <a:solidFill>
                  <a:schemeClr val="accent1">
                    <a:lumMod val="75000"/>
                  </a:schemeClr>
                </a:solidFill>
                <a:latin typeface="Times New Roman" pitchFamily="18" charset="0"/>
                <a:cs typeface="Times New Roman" pitchFamily="18" charset="0"/>
              </a:rPr>
            </a:br>
            <a:r>
              <a:rPr lang="en-US" sz="1800" b="1" smtClean="0">
                <a:solidFill>
                  <a:schemeClr val="accent1">
                    <a:lumMod val="75000"/>
                  </a:schemeClr>
                </a:solidFill>
                <a:latin typeface="Times New Roman" pitchFamily="18" charset="0"/>
                <a:cs typeface="Times New Roman" pitchFamily="18" charset="0"/>
              </a:rPr>
              <a:t/>
            </a:r>
            <a:br>
              <a:rPr lang="en-US" sz="1800" b="1" smtClean="0">
                <a:solidFill>
                  <a:schemeClr val="accent1">
                    <a:lumMod val="75000"/>
                  </a:schemeClr>
                </a:solidFill>
                <a:latin typeface="Times New Roman" pitchFamily="18" charset="0"/>
                <a:cs typeface="Times New Roman" pitchFamily="18" charset="0"/>
              </a:rPr>
            </a:br>
            <a:r>
              <a:rPr lang="en-US" sz="1800" b="1" smtClean="0">
                <a:solidFill>
                  <a:schemeClr val="accent1">
                    <a:lumMod val="75000"/>
                  </a:schemeClr>
                </a:solidFill>
                <a:latin typeface="Times New Roman" pitchFamily="18" charset="0"/>
                <a:cs typeface="Times New Roman" pitchFamily="18" charset="0"/>
              </a:rPr>
              <a:t/>
            </a:r>
            <a:br>
              <a:rPr lang="en-US" sz="1800" b="1" smtClean="0">
                <a:solidFill>
                  <a:schemeClr val="accent1">
                    <a:lumMod val="75000"/>
                  </a:schemeClr>
                </a:solidFill>
                <a:latin typeface="Times New Roman" pitchFamily="18" charset="0"/>
                <a:cs typeface="Times New Roman" pitchFamily="18" charset="0"/>
              </a:rPr>
            </a:br>
            <a:r>
              <a:rPr lang="en-US" sz="2800" b="1" smtClean="0">
                <a:solidFill>
                  <a:schemeClr val="accent1">
                    <a:lumMod val="75000"/>
                  </a:schemeClr>
                </a:solidFill>
              </a:rPr>
              <a:t/>
            </a:r>
            <a:br>
              <a:rPr lang="en-US" sz="2800" b="1" smtClean="0">
                <a:solidFill>
                  <a:schemeClr val="accent1">
                    <a:lumMod val="75000"/>
                  </a:schemeClr>
                </a:solidFill>
              </a:rPr>
            </a:br>
            <a:r>
              <a:rPr lang="en-US" sz="2800" b="1" smtClean="0">
                <a:solidFill>
                  <a:schemeClr val="accent1">
                    <a:lumMod val="75000"/>
                  </a:schemeClr>
                </a:solidFill>
              </a:rPr>
              <a:t/>
            </a:r>
            <a:br>
              <a:rPr lang="en-US" sz="2800" b="1" smtClean="0">
                <a:solidFill>
                  <a:schemeClr val="accent1">
                    <a:lumMod val="75000"/>
                  </a:schemeClr>
                </a:solidFill>
              </a:rPr>
            </a:br>
            <a:r>
              <a:rPr lang="en-US" sz="2800" b="1" smtClean="0">
                <a:solidFill>
                  <a:schemeClr val="accent1">
                    <a:lumMod val="75000"/>
                  </a:schemeClr>
                </a:solidFill>
              </a:rPr>
              <a:t/>
            </a:r>
            <a:br>
              <a:rPr lang="en-US" sz="2800" b="1" smtClean="0">
                <a:solidFill>
                  <a:schemeClr val="accent1">
                    <a:lumMod val="75000"/>
                  </a:schemeClr>
                </a:solidFill>
              </a:rPr>
            </a:br>
            <a:r>
              <a:rPr lang="en-US" b="1">
                <a:solidFill>
                  <a:schemeClr val="accent1">
                    <a:lumMod val="75000"/>
                  </a:schemeClr>
                </a:solidFill>
              </a:rPr>
              <a:t/>
            </a:r>
            <a:br>
              <a:rPr lang="en-US" b="1">
                <a:solidFill>
                  <a:schemeClr val="accent1">
                    <a:lumMod val="75000"/>
                  </a:schemeClr>
                </a:solidFill>
              </a:rPr>
            </a:br>
            <a:endParaRPr lang="en-US"/>
          </a:p>
        </p:txBody>
      </p:sp>
      <p:sp>
        <p:nvSpPr>
          <p:cNvPr id="6" name="TextBox 5"/>
          <p:cNvSpPr txBox="1"/>
          <p:nvPr/>
        </p:nvSpPr>
        <p:spPr>
          <a:xfrm>
            <a:off x="1600200" y="666750"/>
            <a:ext cx="6781800" cy="646331"/>
          </a:xfrm>
          <a:prstGeom prst="rect">
            <a:avLst/>
          </a:prstGeom>
          <a:noFill/>
        </p:spPr>
        <p:txBody>
          <a:bodyPr wrap="square" rtlCol="0">
            <a:spAutoFit/>
          </a:bodyPr>
          <a:lstStyle/>
          <a:p>
            <a:pPr algn="ctr"/>
            <a:r>
              <a:rPr lang="en-US" b="1">
                <a:solidFill>
                  <a:srgbClr val="FF0000"/>
                </a:solidFill>
                <a:latin typeface="Times New Roman" pitchFamily="18" charset="0"/>
                <a:cs typeface="Times New Roman" pitchFamily="18" charset="0"/>
              </a:rPr>
              <a:t>PHẦN </a:t>
            </a:r>
            <a:r>
              <a:rPr lang="en-US" b="1" smtClean="0">
                <a:solidFill>
                  <a:srgbClr val="FF0000"/>
                </a:solidFill>
                <a:latin typeface="Times New Roman" pitchFamily="18" charset="0"/>
                <a:cs typeface="Times New Roman" pitchFamily="18" charset="0"/>
              </a:rPr>
              <a:t>II: </a:t>
            </a:r>
            <a:r>
              <a:rPr lang="en-US" b="1">
                <a:solidFill>
                  <a:srgbClr val="FF0000"/>
                </a:solidFill>
                <a:latin typeface="Times New Roman" pitchFamily="18" charset="0"/>
                <a:cs typeface="Times New Roman" pitchFamily="18" charset="0"/>
              </a:rPr>
              <a:t>Các khoản thu-chi trong học kì </a:t>
            </a:r>
            <a:r>
              <a:rPr lang="en-US" b="1" smtClean="0">
                <a:solidFill>
                  <a:schemeClr val="bg1"/>
                </a:solidFill>
                <a:latin typeface="Times New Roman" pitchFamily="18" charset="0"/>
                <a:cs typeface="Times New Roman" pitchFamily="18" charset="0"/>
              </a:rPr>
              <a:t>2</a:t>
            </a:r>
          </a:p>
          <a:p>
            <a:pPr algn="ctr"/>
            <a:r>
              <a:rPr lang="en-US" b="1" smtClean="0">
                <a:solidFill>
                  <a:srgbClr val="FF0000"/>
                </a:solidFill>
                <a:latin typeface="Times New Roman" pitchFamily="18" charset="0"/>
                <a:cs typeface="Times New Roman" pitchFamily="18" charset="0"/>
              </a:rPr>
              <a:t>(Ban chi hội phụ huynh lớp báo cáo)</a:t>
            </a:r>
            <a:endParaRPr lang="en-US">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27541"/>
            <a:ext cx="762000" cy="807482"/>
          </a:xfrm>
          <a:prstGeom prst="rect">
            <a:avLst/>
          </a:prstGeom>
        </p:spPr>
      </p:pic>
    </p:spTree>
    <p:extLst>
      <p:ext uri="{BB962C8B-B14F-4D97-AF65-F5344CB8AC3E}">
        <p14:creationId xmlns:p14="http://schemas.microsoft.com/office/powerpoint/2010/main" val="14985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Title 2"/>
          <p:cNvSpPr>
            <a:spLocks noGrp="1"/>
          </p:cNvSpPr>
          <p:nvPr>
            <p:ph type="title"/>
          </p:nvPr>
        </p:nvSpPr>
        <p:spPr>
          <a:xfrm>
            <a:off x="171450" y="495300"/>
            <a:ext cx="8743950" cy="6210300"/>
          </a:xfrm>
        </p:spPr>
        <p:txBody>
          <a:bodyPr/>
          <a:lstStyle/>
          <a:p>
            <a:pPr algn="l"/>
            <a:r>
              <a:rPr lang="en-US" smtClean="0">
                <a:solidFill>
                  <a:srgbClr val="FF0000"/>
                </a:solidFill>
              </a:rPr>
              <a:t>PH ủng hộ   trong HK 2</a:t>
            </a:r>
            <a:r>
              <a:rPr lang="en-US" smtClean="0"/>
              <a:t/>
            </a:r>
            <a:br>
              <a:rPr lang="en-US" smtClean="0"/>
            </a:br>
            <a:r>
              <a:rPr lang="en-US" sz="1800" smtClean="0">
                <a:solidFill>
                  <a:srgbClr val="FF0000"/>
                </a:solidFill>
              </a:rPr>
              <a:t>-</a:t>
            </a:r>
            <a:r>
              <a:rPr lang="en-US" sz="2000" smtClean="0">
                <a:solidFill>
                  <a:srgbClr val="FF0000"/>
                </a:solidFill>
              </a:rPr>
              <a:t>Liên hoan tất niên</a:t>
            </a:r>
            <a:r>
              <a:rPr lang="en-US" sz="2000" smtClean="0">
                <a:solidFill>
                  <a:srgbClr val="002060"/>
                </a:solidFill>
              </a:rPr>
              <a:t>: ( bàn giao cho ban chi hội)</a:t>
            </a:r>
            <a:br>
              <a:rPr lang="en-US" sz="2000" smtClean="0">
                <a:solidFill>
                  <a:srgbClr val="002060"/>
                </a:solidFill>
              </a:rPr>
            </a:br>
            <a:r>
              <a:rPr lang="en-US" sz="2000" smtClean="0">
                <a:solidFill>
                  <a:srgbClr val="002060"/>
                </a:solidFill>
              </a:rPr>
              <a:t>+Chi hội trưởng (PH bạn Vũ Đức): 1.000.000</a:t>
            </a:r>
            <a:br>
              <a:rPr lang="en-US" sz="2000" smtClean="0">
                <a:solidFill>
                  <a:srgbClr val="002060"/>
                </a:solidFill>
              </a:rPr>
            </a:br>
            <a:r>
              <a:rPr lang="en-US" sz="2000" smtClean="0">
                <a:solidFill>
                  <a:srgbClr val="002060"/>
                </a:solidFill>
              </a:rPr>
              <a:t>+PH bạn Lâm Khánh: 1.000.000</a:t>
            </a:r>
            <a:br>
              <a:rPr lang="en-US" sz="2000" smtClean="0">
                <a:solidFill>
                  <a:srgbClr val="002060"/>
                </a:solidFill>
              </a:rPr>
            </a:br>
            <a:r>
              <a:rPr lang="en-US" sz="2000" smtClean="0">
                <a:solidFill>
                  <a:srgbClr val="002060"/>
                </a:solidFill>
              </a:rPr>
              <a:t>+PH bạn L. C.Hải Anh: 500.00</a:t>
            </a:r>
            <a:br>
              <a:rPr lang="en-US" sz="2000" smtClean="0">
                <a:solidFill>
                  <a:srgbClr val="002060"/>
                </a:solidFill>
              </a:rPr>
            </a:br>
            <a:r>
              <a:rPr lang="en-US" sz="2000" smtClean="0">
                <a:solidFill>
                  <a:srgbClr val="002060"/>
                </a:solidFill>
              </a:rPr>
              <a:t>+PH bạn Bùi Quốc Hùng: 500.000</a:t>
            </a:r>
            <a:br>
              <a:rPr lang="en-US" sz="2000" smtClean="0">
                <a:solidFill>
                  <a:srgbClr val="002060"/>
                </a:solidFill>
              </a:rPr>
            </a:br>
            <a:r>
              <a:rPr lang="en-US" sz="2000" smtClean="0">
                <a:solidFill>
                  <a:srgbClr val="002060"/>
                </a:solidFill>
              </a:rPr>
              <a:t>-</a:t>
            </a:r>
            <a:r>
              <a:rPr lang="en-US" sz="2000">
                <a:solidFill>
                  <a:srgbClr val="FF0000"/>
                </a:solidFill>
              </a:rPr>
              <a:t>T</a:t>
            </a:r>
            <a:r>
              <a:rPr lang="en-US" sz="2000" smtClean="0">
                <a:solidFill>
                  <a:srgbClr val="FF0000"/>
                </a:solidFill>
              </a:rPr>
              <a:t>ặng cây xanh trang trí lớp học , phong trào Tết trồng cây:</a:t>
            </a:r>
            <a:r>
              <a:rPr lang="en-US" sz="2000">
                <a:solidFill>
                  <a:srgbClr val="002060"/>
                </a:solidFill>
              </a:rPr>
              <a:t> PH bạn Mỹ </a:t>
            </a:r>
            <a:r>
              <a:rPr lang="en-US" sz="2000" smtClean="0">
                <a:solidFill>
                  <a:srgbClr val="002060"/>
                </a:solidFill>
              </a:rPr>
              <a:t>Lệ,Huy Thành</a:t>
            </a:r>
            <a:r>
              <a:rPr lang="en-US" sz="2000" smtClean="0">
                <a:solidFill>
                  <a:srgbClr val="FF0000"/>
                </a:solidFill>
              </a:rPr>
              <a:t/>
            </a:r>
            <a:br>
              <a:rPr lang="en-US" sz="2000" smtClean="0">
                <a:solidFill>
                  <a:srgbClr val="FF0000"/>
                </a:solidFill>
              </a:rPr>
            </a:br>
            <a:r>
              <a:rPr lang="en-US" sz="2000" smtClean="0">
                <a:solidFill>
                  <a:srgbClr val="FF0000"/>
                </a:solidFill>
              </a:rPr>
              <a:t>-Ủng hộ trang bị phòng chống dịch Covid cho các con + tham gia vệ sinh khử khuẩn lớp học </a:t>
            </a:r>
            <a:r>
              <a:rPr lang="en-US" sz="2000" smtClean="0">
                <a:solidFill>
                  <a:srgbClr val="002060"/>
                </a:solidFill>
              </a:rPr>
              <a:t>:gồm  PH các bạn Lâm Khánh, Thu Hà, Gia Khánh, Vũ Đức, An Điền, Mỹ Lệ, Thanh Mai, Thảo Vân</a:t>
            </a:r>
            <a:r>
              <a:rPr lang="en-US" sz="2000" smtClean="0"/>
              <a:t/>
            </a:r>
            <a:br>
              <a:rPr lang="en-US" sz="2000" smtClean="0"/>
            </a:br>
            <a:r>
              <a:rPr lang="en-US" sz="2000" smtClean="0">
                <a:solidFill>
                  <a:srgbClr val="FF0000"/>
                </a:solidFill>
              </a:rPr>
              <a:t>-Liên hoan 1/6</a:t>
            </a:r>
            <a:r>
              <a:rPr lang="en-US" sz="2000" smtClean="0"/>
              <a:t/>
            </a:r>
            <a:br>
              <a:rPr lang="en-US" sz="2000" smtClean="0"/>
            </a:br>
            <a:r>
              <a:rPr lang="en-US" sz="2000" smtClean="0">
                <a:solidFill>
                  <a:srgbClr val="002060"/>
                </a:solidFill>
              </a:rPr>
              <a:t>+PH bạn Lâm Khánh: ủng hộ 100%đồ uống</a:t>
            </a:r>
            <a:br>
              <a:rPr lang="en-US" sz="2000" smtClean="0">
                <a:solidFill>
                  <a:srgbClr val="002060"/>
                </a:solidFill>
              </a:rPr>
            </a:br>
            <a:r>
              <a:rPr lang="en-US" sz="2000" smtClean="0">
                <a:solidFill>
                  <a:srgbClr val="002060"/>
                </a:solidFill>
              </a:rPr>
              <a:t>+PH bạn Vũ Đức: 400.000</a:t>
            </a:r>
            <a:r>
              <a:rPr lang="en-US" smtClean="0"/>
              <a:t/>
            </a:r>
            <a:br>
              <a:rPr lang="en-US" smtClean="0"/>
            </a:b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14400"/>
            <a:ext cx="1895475" cy="1866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800350"/>
            <a:ext cx="2133600" cy="1066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5238750"/>
            <a:ext cx="1438275" cy="16002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250" y="914400"/>
            <a:ext cx="476250" cy="476250"/>
          </a:xfrm>
          <a:prstGeom prst="rect">
            <a:avLst/>
          </a:prstGeom>
        </p:spPr>
      </p:pic>
    </p:spTree>
    <p:extLst>
      <p:ext uri="{BB962C8B-B14F-4D97-AF65-F5344CB8AC3E}">
        <p14:creationId xmlns:p14="http://schemas.microsoft.com/office/powerpoint/2010/main" val="3867210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14400"/>
            <a:ext cx="8534399" cy="5715000"/>
          </a:xfrm>
        </p:spPr>
      </p:pic>
      <p:graphicFrame>
        <p:nvGraphicFramePr>
          <p:cNvPr id="5" name="Table 4"/>
          <p:cNvGraphicFramePr>
            <a:graphicFrameLocks noGrp="1"/>
          </p:cNvGraphicFramePr>
          <p:nvPr>
            <p:extLst>
              <p:ext uri="{D42A27DB-BD31-4B8C-83A1-F6EECF244321}">
                <p14:modId xmlns:p14="http://schemas.microsoft.com/office/powerpoint/2010/main" val="1643674112"/>
              </p:ext>
            </p:extLst>
          </p:nvPr>
        </p:nvGraphicFramePr>
        <p:xfrm>
          <a:off x="1524000" y="2438400"/>
          <a:ext cx="5897880" cy="1981200"/>
        </p:xfrm>
        <a:graphic>
          <a:graphicData uri="http://schemas.openxmlformats.org/drawingml/2006/table">
            <a:tbl>
              <a:tblPr firstRow="1" firstCol="1" bandRow="1">
                <a:tableStyleId>{5C22544A-7EE6-4342-B048-85BDC9FD1C3A}</a:tableStyleId>
              </a:tblPr>
              <a:tblGrid>
                <a:gridCol w="2057400"/>
                <a:gridCol w="3840480"/>
              </a:tblGrid>
              <a:tr h="660400">
                <a:tc>
                  <a:txBody>
                    <a:bodyPr/>
                    <a:lstStyle/>
                    <a:p>
                      <a:pPr algn="just">
                        <a:lnSpc>
                          <a:spcPct val="107000"/>
                        </a:lnSpc>
                        <a:spcAft>
                          <a:spcPts val="0"/>
                        </a:spcAft>
                      </a:pPr>
                      <a:r>
                        <a:rPr lang="en-US" sz="1400" smtClean="0">
                          <a:effectLst/>
                        </a:rPr>
                        <a:t>Thời</a:t>
                      </a:r>
                      <a:r>
                        <a:rPr lang="en-US" sz="1400" baseline="0" smtClean="0">
                          <a:effectLst/>
                        </a:rPr>
                        <a:t> gian</a:t>
                      </a:r>
                      <a:endParaRPr lang="en-US" sz="1400">
                        <a:effectLst/>
                        <a:latin typeface="Times New Roman"/>
                        <a:cs typeface="Times New Roman"/>
                      </a:endParaRPr>
                    </a:p>
                  </a:txBody>
                  <a:tcPr marL="68580" marR="68580" marT="0" marB="0"/>
                </a:tc>
                <a:tc>
                  <a:txBody>
                    <a:bodyPr/>
                    <a:lstStyle/>
                    <a:p>
                      <a:pPr algn="ctr">
                        <a:lnSpc>
                          <a:spcPct val="107000"/>
                        </a:lnSpc>
                        <a:spcAft>
                          <a:spcPts val="0"/>
                        </a:spcAft>
                      </a:pPr>
                      <a:r>
                        <a:rPr lang="en-US" sz="1400" smtClean="0">
                          <a:effectLst/>
                        </a:rPr>
                        <a:t>Nội dung</a:t>
                      </a:r>
                      <a:endParaRPr lang="en-US" sz="1400">
                        <a:effectLst/>
                        <a:latin typeface="Times New Roman"/>
                        <a:cs typeface="Times New Roman"/>
                      </a:endParaRPr>
                    </a:p>
                    <a:p>
                      <a:pPr algn="ctr">
                        <a:lnSpc>
                          <a:spcPct val="107000"/>
                        </a:lnSpc>
                        <a:spcAft>
                          <a:spcPts val="0"/>
                        </a:spcAft>
                      </a:pPr>
                      <a:endParaRPr lang="en-US" sz="1400">
                        <a:effectLst/>
                        <a:latin typeface="Times New Roman"/>
                        <a:cs typeface="Times New Roman"/>
                      </a:endParaRPr>
                    </a:p>
                  </a:txBody>
                  <a:tcPr marL="68580" marR="68580" marT="0" marB="0" anchor="ctr"/>
                </a:tc>
              </a:tr>
              <a:tr h="660400">
                <a:tc>
                  <a:txBody>
                    <a:bodyPr/>
                    <a:lstStyle/>
                    <a:p>
                      <a:pPr algn="l">
                        <a:lnSpc>
                          <a:spcPct val="107000"/>
                        </a:lnSpc>
                        <a:spcAft>
                          <a:spcPts val="0"/>
                        </a:spcAft>
                      </a:pPr>
                      <a:r>
                        <a:rPr lang="en-US" sz="1400" smtClean="0">
                          <a:effectLst/>
                          <a:latin typeface="+mn-lt"/>
                          <a:cs typeface="+mn-cs"/>
                        </a:rPr>
                        <a:t>9h</a:t>
                      </a:r>
                      <a:r>
                        <a:rPr lang="en-US" sz="1400" baseline="0" smtClean="0">
                          <a:effectLst/>
                          <a:latin typeface="+mn-lt"/>
                          <a:cs typeface="+mn-cs"/>
                        </a:rPr>
                        <a:t> sáng ngày 1/9/2020</a:t>
                      </a:r>
                      <a:endParaRPr lang="en-US" sz="1400">
                        <a:effectLst/>
                        <a:latin typeface="Times New Roman"/>
                        <a:cs typeface="Times New Roman"/>
                      </a:endParaRPr>
                    </a:p>
                  </a:txBody>
                  <a:tcPr marL="68580" marR="68580" marT="0" marB="0"/>
                </a:tc>
                <a:tc>
                  <a:txBody>
                    <a:bodyPr/>
                    <a:lstStyle/>
                    <a:p>
                      <a:pPr algn="l">
                        <a:lnSpc>
                          <a:spcPct val="107000"/>
                        </a:lnSpc>
                        <a:spcAft>
                          <a:spcPts val="0"/>
                        </a:spcAft>
                      </a:pPr>
                      <a:r>
                        <a:rPr lang="en-US" sz="1400" smtClean="0">
                          <a:effectLst/>
                          <a:latin typeface="Times New Roman"/>
                          <a:cs typeface="Times New Roman"/>
                        </a:rPr>
                        <a:t>Nghe phổ</a:t>
                      </a:r>
                      <a:r>
                        <a:rPr lang="en-US" sz="1400" baseline="0" smtClean="0">
                          <a:effectLst/>
                          <a:latin typeface="Times New Roman"/>
                          <a:cs typeface="Times New Roman"/>
                        </a:rPr>
                        <a:t> biến các công việc chuẩn bị cho năm học mới, đăng kí bán trú</a:t>
                      </a:r>
                      <a:endParaRPr lang="en-US" sz="1400">
                        <a:effectLst/>
                        <a:latin typeface="Times New Roman"/>
                        <a:cs typeface="Times New Roman"/>
                      </a:endParaRPr>
                    </a:p>
                  </a:txBody>
                  <a:tcPr marL="68580" marR="68580" marT="0" marB="0" anchor="ctr"/>
                </a:tc>
              </a:tr>
              <a:tr h="330200">
                <a:tc>
                  <a:txBody>
                    <a:bodyPr/>
                    <a:lstStyle/>
                    <a:p>
                      <a:pPr algn="just">
                        <a:lnSpc>
                          <a:spcPct val="107000"/>
                        </a:lnSpc>
                        <a:spcAft>
                          <a:spcPts val="0"/>
                        </a:spcAft>
                      </a:pPr>
                      <a:r>
                        <a:rPr lang="en-US" sz="1400" smtClean="0">
                          <a:effectLst/>
                        </a:rPr>
                        <a:t>Gvcn báo</a:t>
                      </a:r>
                      <a:r>
                        <a:rPr lang="en-US" sz="1400" baseline="0" smtClean="0">
                          <a:effectLst/>
                        </a:rPr>
                        <a:t> trên Zalo lớp</a:t>
                      </a:r>
                      <a:endParaRPr lang="en-US" sz="1400">
                        <a:effectLst/>
                        <a:latin typeface="Times New Roman"/>
                        <a:cs typeface="Times New Roman"/>
                      </a:endParaRPr>
                    </a:p>
                  </a:txBody>
                  <a:tcPr marL="68580" marR="68580" marT="0" marB="0"/>
                </a:tc>
                <a:tc>
                  <a:txBody>
                    <a:bodyPr/>
                    <a:lstStyle/>
                    <a:p>
                      <a:pPr algn="l">
                        <a:lnSpc>
                          <a:spcPct val="107000"/>
                        </a:lnSpc>
                        <a:spcAft>
                          <a:spcPts val="0"/>
                        </a:spcAft>
                      </a:pPr>
                      <a:r>
                        <a:rPr lang="en-US" sz="1400" smtClean="0">
                          <a:effectLst/>
                          <a:latin typeface="Times New Roman"/>
                          <a:cs typeface="Times New Roman"/>
                        </a:rPr>
                        <a:t>Ngày</a:t>
                      </a:r>
                      <a:r>
                        <a:rPr lang="en-US" sz="1400" baseline="0" smtClean="0">
                          <a:effectLst/>
                          <a:latin typeface="Times New Roman"/>
                          <a:cs typeface="Times New Roman"/>
                        </a:rPr>
                        <a:t> nhận SGK,  đồng phục</a:t>
                      </a:r>
                      <a:endParaRPr lang="en-US" sz="1400">
                        <a:effectLst/>
                        <a:latin typeface="Times New Roman"/>
                        <a:cs typeface="Times New Roman"/>
                      </a:endParaRPr>
                    </a:p>
                  </a:txBody>
                  <a:tcPr marL="68580" marR="68580" marT="0" marB="0" anchor="ctr"/>
                </a:tc>
              </a:tr>
              <a:tr h="330200">
                <a:tc>
                  <a:txBody>
                    <a:bodyPr/>
                    <a:lstStyle/>
                    <a:p>
                      <a:pPr algn="l">
                        <a:lnSpc>
                          <a:spcPct val="107000"/>
                        </a:lnSpc>
                        <a:spcAft>
                          <a:spcPts val="0"/>
                        </a:spcAft>
                      </a:pPr>
                      <a:r>
                        <a:rPr lang="en-US" sz="1400" smtClean="0">
                          <a:effectLst/>
                        </a:rPr>
                        <a:t>Dự kiến</a:t>
                      </a:r>
                      <a:r>
                        <a:rPr lang="en-US" sz="1400" baseline="0" smtClean="0">
                          <a:effectLst/>
                        </a:rPr>
                        <a:t> ngày 3/9,4/9</a:t>
                      </a:r>
                      <a:endParaRPr lang="en-US" sz="1400">
                        <a:effectLst/>
                        <a:latin typeface="Times New Roman"/>
                        <a:cs typeface="Times New Roman"/>
                      </a:endParaRPr>
                    </a:p>
                  </a:txBody>
                  <a:tcPr marL="68580" marR="68580" marT="0" marB="0"/>
                </a:tc>
                <a:tc>
                  <a:txBody>
                    <a:bodyPr/>
                    <a:lstStyle/>
                    <a:p>
                      <a:pPr algn="l">
                        <a:lnSpc>
                          <a:spcPct val="107000"/>
                        </a:lnSpc>
                        <a:spcAft>
                          <a:spcPts val="0"/>
                        </a:spcAft>
                      </a:pPr>
                      <a:r>
                        <a:rPr lang="en-US" sz="1400" smtClean="0">
                          <a:effectLst/>
                        </a:rPr>
                        <a:t>Lịch cho Hs thi lại</a:t>
                      </a:r>
                      <a:endParaRPr lang="en-US" sz="1400">
                        <a:effectLst/>
                        <a:latin typeface="Times New Roman"/>
                        <a:cs typeface="Times New Roman"/>
                      </a:endParaRPr>
                    </a:p>
                  </a:txBody>
                  <a:tcPr marL="68580" marR="68580" marT="0" marB="0" anchor="ctr"/>
                </a:tc>
              </a:tr>
            </a:tbl>
          </a:graphicData>
        </a:graphic>
      </p:graphicFrame>
      <p:sp>
        <p:nvSpPr>
          <p:cNvPr id="6" name="Rectangle 1"/>
          <p:cNvSpPr>
            <a:spLocks noGrp="1" noChangeArrowheads="1"/>
          </p:cNvSpPr>
          <p:nvPr>
            <p:ph type="title"/>
          </p:nvPr>
        </p:nvSpPr>
        <p:spPr bwMode="auto">
          <a:xfrm>
            <a:off x="685800" y="1128357"/>
            <a:ext cx="79983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3200" smtClean="0">
                <a:solidFill>
                  <a:schemeClr val="bg1"/>
                </a:solidFill>
                <a:latin typeface="Arial" pitchFamily="34" charset="0"/>
                <a:cs typeface="Times New Roman" pitchFamily="18" charset="0"/>
              </a:rPr>
              <a:t/>
            </a:r>
            <a:br>
              <a:rPr lang="en-US" sz="3200" smtClean="0">
                <a:solidFill>
                  <a:schemeClr val="bg1"/>
                </a:solidFill>
                <a:latin typeface="Arial" pitchFamily="34" charset="0"/>
                <a:cs typeface="Times New Roman" pitchFamily="18" charset="0"/>
              </a:rPr>
            </a:br>
            <a:r>
              <a:rPr lang="en-US" sz="3200" smtClean="0">
                <a:solidFill>
                  <a:schemeClr val="bg1"/>
                </a:solidFill>
                <a:latin typeface="Arial" pitchFamily="34" charset="0"/>
                <a:cs typeface="Times New Roman" pitchFamily="18" charset="0"/>
              </a:rPr>
              <a:t>Lịch tập </a:t>
            </a:r>
            <a:r>
              <a:rPr lang="en-US" sz="3200" smtClean="0">
                <a:solidFill>
                  <a:schemeClr val="bg1"/>
                </a:solidFill>
                <a:latin typeface="Arial" pitchFamily="34" charset="0"/>
                <a:cs typeface="Times New Roman" pitchFamily="18" charset="0"/>
              </a:rPr>
              <a:t>ch</a:t>
            </a:r>
            <a:r>
              <a:rPr lang="en-US" sz="3200" smtClean="0">
                <a:solidFill>
                  <a:schemeClr val="bg1"/>
                </a:solidFill>
                <a:latin typeface="Arial" pitchFamily="34" charset="0"/>
                <a:cs typeface="Times New Roman" pitchFamily="18" charset="0"/>
              </a:rPr>
              <a:t>ung </a:t>
            </a:r>
            <a:r>
              <a:rPr lang="en-US" sz="3200" smtClean="0">
                <a:solidFill>
                  <a:schemeClr val="bg1"/>
                </a:solidFill>
                <a:latin typeface="Arial" pitchFamily="34" charset="0"/>
                <a:cs typeface="Times New Roman" pitchFamily="18" charset="0"/>
              </a:rPr>
              <a:t>năm học mới</a:t>
            </a:r>
            <a:endParaRPr kumimoji="0" lang="en-US" sz="3200" b="0" i="0" u="none" strike="noStrike" cap="none" normalizeH="0" baseline="0" smtClean="0">
              <a:ln>
                <a:noFill/>
              </a:ln>
              <a:solidFill>
                <a:schemeClr val="bg1"/>
              </a:solidFill>
              <a:effectLst/>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40081"/>
            <a:ext cx="838200" cy="1905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1143000"/>
            <a:ext cx="762000" cy="1885950"/>
          </a:xfrm>
          <a:prstGeom prst="rect">
            <a:avLst/>
          </a:prstGeom>
        </p:spPr>
      </p:pic>
    </p:spTree>
    <p:extLst>
      <p:ext uri="{BB962C8B-B14F-4D97-AF65-F5344CB8AC3E}">
        <p14:creationId xmlns:p14="http://schemas.microsoft.com/office/powerpoint/2010/main" val="540387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480391"/>
            <a:ext cx="8686800" cy="6400800"/>
          </a:xfrm>
        </p:spPr>
      </p:pic>
      <p:sp>
        <p:nvSpPr>
          <p:cNvPr id="3" name="Title 2"/>
          <p:cNvSpPr>
            <a:spLocks noGrp="1"/>
          </p:cNvSpPr>
          <p:nvPr>
            <p:ph type="title"/>
          </p:nvPr>
        </p:nvSpPr>
        <p:spPr>
          <a:xfrm>
            <a:off x="1981201" y="1676400"/>
            <a:ext cx="4571999" cy="4343400"/>
          </a:xfrm>
        </p:spPr>
        <p:txBody>
          <a:bodyPr/>
          <a:lstStyle/>
          <a:p>
            <a:pPr algn="l"/>
            <a:r>
              <a:rPr lang="vi-VN" sz="2000"/>
              <a:t>- </a:t>
            </a:r>
            <a:r>
              <a:rPr lang="en-US" sz="2000">
                <a:solidFill>
                  <a:srgbClr val="C00000"/>
                </a:solidFill>
              </a:rPr>
              <a:t>Phối hợp với phụ huynh </a:t>
            </a:r>
            <a:r>
              <a:rPr lang="vi-VN" sz="2000">
                <a:solidFill>
                  <a:srgbClr val="C00000"/>
                </a:solidFill>
              </a:rPr>
              <a:t>tổng vệ sinh, </a:t>
            </a:r>
            <a:r>
              <a:rPr lang="en-US" sz="2000">
                <a:solidFill>
                  <a:srgbClr val="C00000"/>
                </a:solidFill>
              </a:rPr>
              <a:t>lau </a:t>
            </a:r>
            <a:r>
              <a:rPr lang="vi-VN" sz="2000">
                <a:solidFill>
                  <a:srgbClr val="C00000"/>
                </a:solidFill>
              </a:rPr>
              <a:t>khử khuẩn </a:t>
            </a:r>
            <a:r>
              <a:rPr lang="en-US" sz="2000">
                <a:solidFill>
                  <a:srgbClr val="C00000"/>
                </a:solidFill>
              </a:rPr>
              <a:t>vào 9h sáng chủ nhật 2/5/2020.</a:t>
            </a:r>
            <a:br>
              <a:rPr lang="en-US" sz="2000">
                <a:solidFill>
                  <a:srgbClr val="C00000"/>
                </a:solidFill>
              </a:rPr>
            </a:br>
            <a:r>
              <a:rPr lang="en-US" sz="2000">
                <a:solidFill>
                  <a:srgbClr val="C00000"/>
                </a:solidFill>
              </a:rPr>
              <a:t>- </a:t>
            </a:r>
            <a:r>
              <a:rPr lang="vi-VN" sz="2000">
                <a:solidFill>
                  <a:srgbClr val="C00000"/>
                </a:solidFill>
              </a:rPr>
              <a:t> Lau </a:t>
            </a:r>
            <a:r>
              <a:rPr lang="en-US" sz="2000">
                <a:solidFill>
                  <a:srgbClr val="C00000"/>
                </a:solidFill>
              </a:rPr>
              <a:t>sạch sẽ b</a:t>
            </a:r>
            <a:r>
              <a:rPr lang="vi-VN" sz="2000">
                <a:solidFill>
                  <a:srgbClr val="C00000"/>
                </a:solidFill>
              </a:rPr>
              <a:t>àn</a:t>
            </a:r>
            <a:r>
              <a:rPr lang="en-US" sz="2000">
                <a:solidFill>
                  <a:srgbClr val="C00000"/>
                </a:solidFill>
              </a:rPr>
              <a:t>,</a:t>
            </a:r>
            <a:r>
              <a:rPr lang="vi-VN" sz="2000">
                <a:solidFill>
                  <a:srgbClr val="C00000"/>
                </a:solidFill>
              </a:rPr>
              <a:t> ghế giáo viên, học sinh.</a:t>
            </a:r>
            <a:r>
              <a:rPr lang="en-US" sz="2000">
                <a:solidFill>
                  <a:srgbClr val="C00000"/>
                </a:solidFill>
              </a:rPr>
              <a:t/>
            </a:r>
            <a:br>
              <a:rPr lang="en-US" sz="2000">
                <a:solidFill>
                  <a:srgbClr val="C00000"/>
                </a:solidFill>
              </a:rPr>
            </a:br>
            <a:r>
              <a:rPr lang="vi-VN" sz="2000">
                <a:solidFill>
                  <a:srgbClr val="C00000"/>
                </a:solidFill>
              </a:rPr>
              <a:t>- Lau sàn lớp học, cửa ra vào và cửa sổ, tay nắm cửa</a:t>
            </a:r>
            <a:r>
              <a:rPr lang="en-US" sz="2000">
                <a:solidFill>
                  <a:srgbClr val="C00000"/>
                </a:solidFill>
              </a:rPr>
              <a:t>, quét mạng nhện, lau quạt trần, hành lang, lan can, cầu thang…</a:t>
            </a:r>
            <a:br>
              <a:rPr lang="en-US" sz="2000">
                <a:solidFill>
                  <a:srgbClr val="C00000"/>
                </a:solidFill>
              </a:rPr>
            </a:br>
            <a:r>
              <a:rPr lang="vi-VN" sz="2000">
                <a:solidFill>
                  <a:srgbClr val="C00000"/>
                </a:solidFill>
              </a:rPr>
              <a:t>- Dọn vệ sinh tủ đồ đảm Bảo sạch sẽ, ngăn nắp. </a:t>
            </a:r>
            <a:r>
              <a:rPr lang="en-US" sz="2000">
                <a:solidFill>
                  <a:srgbClr val="C00000"/>
                </a:solidFill>
              </a:rPr>
              <a:t/>
            </a:r>
            <a:br>
              <a:rPr lang="en-US" sz="2000">
                <a:solidFill>
                  <a:srgbClr val="C00000"/>
                </a:solidFill>
              </a:rPr>
            </a:br>
            <a:r>
              <a:rPr lang="en-US" sz="2000">
                <a:solidFill>
                  <a:srgbClr val="C00000"/>
                </a:solidFill>
              </a:rPr>
              <a:t>- C</a:t>
            </a:r>
            <a:r>
              <a:rPr lang="vi-VN" sz="2000">
                <a:solidFill>
                  <a:srgbClr val="C00000"/>
                </a:solidFill>
              </a:rPr>
              <a:t>hổi quét (phải được treo gọn</a:t>
            </a:r>
            <a:r>
              <a:rPr lang="en-US" sz="2000">
                <a:solidFill>
                  <a:srgbClr val="C00000"/>
                </a:solidFill>
              </a:rPr>
              <a:t>)</a:t>
            </a:r>
            <a:br>
              <a:rPr lang="en-US" sz="2000">
                <a:solidFill>
                  <a:srgbClr val="C00000"/>
                </a:solidFill>
              </a:rPr>
            </a:br>
            <a:r>
              <a:rPr lang="vi-VN" sz="2000">
                <a:solidFill>
                  <a:srgbClr val="C00000"/>
                </a:solidFill>
              </a:rPr>
              <a:t>- Vệ sinh khu vực để nước</a:t>
            </a:r>
            <a:r>
              <a:rPr lang="en-US" sz="2000">
                <a:solidFill>
                  <a:srgbClr val="C00000"/>
                </a:solidFill>
              </a:rPr>
              <a:t> sạch sẽ</a:t>
            </a:r>
            <a:r>
              <a:rPr lang="vi-VN" sz="2000">
                <a:solidFill>
                  <a:srgbClr val="C00000"/>
                </a:solidFill>
              </a:rPr>
              <a:t>.</a:t>
            </a:r>
            <a:endParaRPr lang="en-US" sz="200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
        <p:nvSpPr>
          <p:cNvPr id="5" name="TextBox 4"/>
          <p:cNvSpPr txBox="1"/>
          <p:nvPr/>
        </p:nvSpPr>
        <p:spPr>
          <a:xfrm>
            <a:off x="228600" y="1981200"/>
            <a:ext cx="8305800" cy="4031873"/>
          </a:xfrm>
          <a:prstGeom prst="rect">
            <a:avLst/>
          </a:prstGeom>
          <a:noFill/>
        </p:spPr>
        <p:txBody>
          <a:bodyPr wrap="square" rtlCol="0">
            <a:spAutoFit/>
          </a:bodyPr>
          <a:lstStyle/>
          <a:p>
            <a:endParaRPr lang="en-US" sz="3200" b="1" u="sng" smtClean="0">
              <a:solidFill>
                <a:srgbClr val="FFC000"/>
              </a:solidFill>
              <a:latin typeface="Times New Roman" pitchFamily="18" charset="0"/>
              <a:cs typeface="Times New Roman" pitchFamily="18" charset="0"/>
            </a:endParaRPr>
          </a:p>
          <a:p>
            <a:endParaRPr lang="en-US" sz="3200" b="1" u="sng">
              <a:solidFill>
                <a:srgbClr val="FFC000"/>
              </a:solidFill>
              <a:latin typeface="Times New Roman" pitchFamily="18" charset="0"/>
              <a:cs typeface="Times New Roman" pitchFamily="18" charset="0"/>
            </a:endParaRPr>
          </a:p>
          <a:p>
            <a:r>
              <a:rPr lang="en-US" sz="3200" b="1" u="sng" smtClean="0">
                <a:solidFill>
                  <a:srgbClr val="FFC000"/>
                </a:solidFill>
                <a:latin typeface="Times New Roman" pitchFamily="18" charset="0"/>
                <a:cs typeface="Times New Roman" pitchFamily="18" charset="0"/>
              </a:rPr>
              <a:t>1 số vấn đề cấp thiết của các con cần sự hỗ trợ của gia đình, thầy cô</a:t>
            </a:r>
          </a:p>
          <a:p>
            <a:r>
              <a:rPr lang="en-US" sz="3200" smtClean="0">
                <a:solidFill>
                  <a:schemeClr val="accent5">
                    <a:lumMod val="20000"/>
                    <a:lumOff val="80000"/>
                  </a:schemeClr>
                </a:solidFill>
                <a:latin typeface="Times New Roman" pitchFamily="18" charset="0"/>
                <a:cs typeface="Times New Roman" pitchFamily="18" charset="0"/>
              </a:rPr>
              <a:t>-Vấn đề giới tính</a:t>
            </a:r>
          </a:p>
          <a:p>
            <a:r>
              <a:rPr lang="en-US" sz="3200" smtClean="0">
                <a:solidFill>
                  <a:schemeClr val="accent5">
                    <a:lumMod val="20000"/>
                    <a:lumOff val="80000"/>
                  </a:schemeClr>
                </a:solidFill>
                <a:latin typeface="Times New Roman" pitchFamily="18" charset="0"/>
                <a:cs typeface="Times New Roman" pitchFamily="18" charset="0"/>
              </a:rPr>
              <a:t>-Chăm sóc, bảo vệ bản thân</a:t>
            </a:r>
          </a:p>
          <a:p>
            <a:r>
              <a:rPr lang="en-US" sz="3200" smtClean="0">
                <a:solidFill>
                  <a:schemeClr val="accent5">
                    <a:lumMod val="20000"/>
                    <a:lumOff val="80000"/>
                  </a:schemeClr>
                </a:solidFill>
                <a:latin typeface="Times New Roman" pitchFamily="18" charset="0"/>
                <a:cs typeface="Times New Roman" pitchFamily="18" charset="0"/>
              </a:rPr>
              <a:t>-Mất cân bằng tâm lí</a:t>
            </a:r>
          </a:p>
          <a:p>
            <a:r>
              <a:rPr lang="en-US" sz="3200" smtClean="0">
                <a:solidFill>
                  <a:schemeClr val="accent5">
                    <a:lumMod val="20000"/>
                    <a:lumOff val="80000"/>
                  </a:schemeClr>
                </a:solidFill>
                <a:latin typeface="Times New Roman" pitchFamily="18" charset="0"/>
                <a:cs typeface="Times New Roman" pitchFamily="18" charset="0"/>
              </a:rPr>
              <a:t>-Bạo lực học đường</a:t>
            </a:r>
            <a:endParaRPr lang="en-US" sz="3200">
              <a:solidFill>
                <a:schemeClr val="accent5">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969702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28600"/>
            <a:ext cx="8589010" cy="6400800"/>
          </a:xfrm>
        </p:spPr>
      </p:pic>
      <p:sp>
        <p:nvSpPr>
          <p:cNvPr id="9" name="TextBox 8"/>
          <p:cNvSpPr txBox="1"/>
          <p:nvPr/>
        </p:nvSpPr>
        <p:spPr>
          <a:xfrm>
            <a:off x="1163472" y="685800"/>
            <a:ext cx="6858000" cy="4154984"/>
          </a:xfrm>
          <a:prstGeom prst="rect">
            <a:avLst/>
          </a:prstGeom>
          <a:noFill/>
        </p:spPr>
        <p:txBody>
          <a:bodyPr wrap="square" rtlCol="0">
            <a:spAutoFit/>
          </a:bodyPr>
          <a:lstStyle/>
          <a:p>
            <a:pPr algn="ctr"/>
            <a:r>
              <a:rPr lang="en-US" sz="2400" smtClean="0">
                <a:solidFill>
                  <a:schemeClr val="bg1"/>
                </a:solidFill>
                <a:latin typeface="Times New Roman" pitchFamily="18" charset="0"/>
                <a:cs typeface="Times New Roman" pitchFamily="18" charset="0"/>
              </a:rPr>
              <a:t>Ý kiến đóng góp của phụ huynh</a:t>
            </a:r>
          </a:p>
          <a:p>
            <a:endParaRPr lang="en-US" sz="2400" smtClean="0">
              <a:solidFill>
                <a:schemeClr val="bg1"/>
              </a:solidFill>
              <a:latin typeface="Times New Roman" pitchFamily="18" charset="0"/>
              <a:cs typeface="Times New Roman" pitchFamily="18" charset="0"/>
            </a:endParaRPr>
          </a:p>
          <a:p>
            <a:pPr algn="ctr"/>
            <a:endParaRPr lang="en-US" sz="2400">
              <a:solidFill>
                <a:schemeClr val="bg1"/>
              </a:solidFill>
              <a:latin typeface="Times New Roman" pitchFamily="18" charset="0"/>
              <a:cs typeface="Times New Roman" pitchFamily="18" charset="0"/>
            </a:endParaRPr>
          </a:p>
          <a:p>
            <a:pPr algn="ctr"/>
            <a:endParaRPr lang="en-US" sz="2400" smtClean="0">
              <a:solidFill>
                <a:schemeClr val="bg1"/>
              </a:solidFill>
              <a:latin typeface="Times New Roman" pitchFamily="18" charset="0"/>
              <a:cs typeface="Times New Roman" pitchFamily="18" charset="0"/>
            </a:endParaRPr>
          </a:p>
          <a:p>
            <a:pPr algn="ctr"/>
            <a:endParaRPr lang="en-US" sz="2400">
              <a:solidFill>
                <a:schemeClr val="bg1"/>
              </a:solidFill>
              <a:latin typeface="Times New Roman" pitchFamily="18" charset="0"/>
              <a:cs typeface="Times New Roman" pitchFamily="18" charset="0"/>
            </a:endParaRPr>
          </a:p>
          <a:p>
            <a:pPr algn="ctr"/>
            <a:endParaRPr lang="en-US" sz="2400" smtClean="0">
              <a:solidFill>
                <a:schemeClr val="bg1"/>
              </a:solidFill>
              <a:latin typeface="Times New Roman" pitchFamily="18" charset="0"/>
              <a:cs typeface="Times New Roman" pitchFamily="18" charset="0"/>
            </a:endParaRPr>
          </a:p>
          <a:p>
            <a:pPr algn="ctr"/>
            <a:endParaRPr lang="en-US" sz="2400">
              <a:solidFill>
                <a:schemeClr val="bg1"/>
              </a:solidFill>
              <a:latin typeface="Times New Roman" pitchFamily="18" charset="0"/>
              <a:cs typeface="Times New Roman" pitchFamily="18" charset="0"/>
            </a:endParaRPr>
          </a:p>
          <a:p>
            <a:pPr algn="ctr"/>
            <a:endParaRPr lang="en-US" sz="2400" smtClean="0">
              <a:solidFill>
                <a:schemeClr val="bg1"/>
              </a:solidFill>
              <a:latin typeface="Times New Roman" pitchFamily="18" charset="0"/>
              <a:cs typeface="Times New Roman" pitchFamily="18" charset="0"/>
            </a:endParaRPr>
          </a:p>
          <a:p>
            <a:pPr algn="ctr"/>
            <a:endParaRPr lang="en-US" sz="2400">
              <a:solidFill>
                <a:schemeClr val="bg1"/>
              </a:solidFill>
              <a:latin typeface="Times New Roman" pitchFamily="18" charset="0"/>
              <a:cs typeface="Times New Roman" pitchFamily="18" charset="0"/>
            </a:endParaRPr>
          </a:p>
          <a:p>
            <a:pPr algn="ctr"/>
            <a:endParaRPr lang="en-US" sz="2400" smtClean="0">
              <a:solidFill>
                <a:schemeClr val="bg1"/>
              </a:solidFill>
              <a:latin typeface="Times New Roman" pitchFamily="18" charset="0"/>
              <a:cs typeface="Times New Roman" pitchFamily="18" charset="0"/>
            </a:endParaRPr>
          </a:p>
          <a:p>
            <a:pPr algn="ctr"/>
            <a:endParaRPr lang="en-US" sz="2400">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80113"/>
            <a:ext cx="914400" cy="762000"/>
          </a:xfrm>
          <a:prstGeom prst="rect">
            <a:avLst/>
          </a:prstGeom>
        </p:spPr>
      </p:pic>
    </p:spTree>
    <p:extLst>
      <p:ext uri="{BB962C8B-B14F-4D97-AF65-F5344CB8AC3E}">
        <p14:creationId xmlns:p14="http://schemas.microsoft.com/office/powerpoint/2010/main" val="66103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292" y="381000"/>
            <a:ext cx="8128000" cy="6096000"/>
          </a:xfrm>
        </p:spPr>
      </p:pic>
      <p:sp>
        <p:nvSpPr>
          <p:cNvPr id="3" name="Title 2"/>
          <p:cNvSpPr>
            <a:spLocks noGrp="1"/>
          </p:cNvSpPr>
          <p:nvPr>
            <p:ph type="title"/>
          </p:nvPr>
        </p:nvSpPr>
        <p:spPr>
          <a:xfrm>
            <a:off x="304801" y="609600"/>
            <a:ext cx="4952999" cy="4191000"/>
          </a:xfrm>
        </p:spPr>
        <p:txBody>
          <a:bodyPr/>
          <a:lstStyle/>
          <a:p>
            <a:r>
              <a:rPr lang="en-US" sz="4000" i="1" smtClean="0">
                <a:solidFill>
                  <a:srgbClr val="FF0000"/>
                </a:solidFill>
              </a:rPr>
              <a:t>Cảm ơn các phụ huynh đã dự họp. Chúc đại gia đình 6A6 sức khỏe, thành công. Trân trọng!</a:t>
            </a:r>
            <a:endParaRPr lang="en-US" sz="4000" i="1">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24050"/>
            <a:ext cx="1162050" cy="404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12" y="3581400"/>
            <a:ext cx="1356388" cy="31514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38800"/>
            <a:ext cx="9144000" cy="12954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1709951"/>
            <a:ext cx="990600" cy="68082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609600"/>
            <a:ext cx="8248650" cy="5448300"/>
          </a:xfrm>
          <a:prstGeom prst="rect">
            <a:avLst/>
          </a:prstGeom>
        </p:spPr>
      </p:pic>
    </p:spTree>
    <p:extLst>
      <p:ext uri="{BB962C8B-B14F-4D97-AF65-F5344CB8AC3E}">
        <p14:creationId xmlns:p14="http://schemas.microsoft.com/office/powerpoint/2010/main" val="1226177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788"/>
            <a:ext cx="9144000" cy="6590270"/>
          </a:xfrm>
        </p:spPr>
      </p:pic>
      <p:sp>
        <p:nvSpPr>
          <p:cNvPr id="3" name="Title 2"/>
          <p:cNvSpPr>
            <a:spLocks noGrp="1"/>
          </p:cNvSpPr>
          <p:nvPr>
            <p:ph type="title"/>
          </p:nvPr>
        </p:nvSpPr>
        <p:spPr>
          <a:xfrm>
            <a:off x="304800" y="305724"/>
            <a:ext cx="8534400" cy="6323676"/>
          </a:xfrm>
        </p:spPr>
        <p:txBody>
          <a:bodyPr/>
          <a:lstStyle/>
          <a:p>
            <a:pPr algn="l"/>
            <a:r>
              <a:rPr lang="en-US" sz="2400" b="1" smtClean="0">
                <a:solidFill>
                  <a:srgbClr val="FFC000"/>
                </a:solidFill>
              </a:rPr>
              <a:t>                             </a:t>
            </a:r>
            <a:r>
              <a:rPr lang="en-US" sz="2400" b="1" smtClean="0">
                <a:solidFill>
                  <a:srgbClr val="0070C0"/>
                </a:solidFill>
              </a:rPr>
              <a:t>PHẦN I: SƠ KẾT HỌC KÌ 2</a:t>
            </a:r>
            <a:r>
              <a:rPr lang="en-US" sz="2400" b="1" smtClean="0">
                <a:solidFill>
                  <a:schemeClr val="accent1">
                    <a:lumMod val="75000"/>
                  </a:schemeClr>
                </a:solidFill>
              </a:rPr>
              <a:t/>
            </a:r>
            <a:br>
              <a:rPr lang="en-US" sz="2400" b="1" smtClean="0">
                <a:solidFill>
                  <a:schemeClr val="accent1">
                    <a:lumMod val="75000"/>
                  </a:schemeClr>
                </a:solidFill>
              </a:rPr>
            </a:br>
            <a:r>
              <a:rPr lang="en-US" sz="2400" b="1" smtClean="0">
                <a:solidFill>
                  <a:schemeClr val="accent5">
                    <a:lumMod val="60000"/>
                    <a:lumOff val="40000"/>
                  </a:schemeClr>
                </a:solidFill>
              </a:rPr>
              <a:t>a/ Duy trì sĩ số</a:t>
            </a:r>
            <a:r>
              <a:rPr lang="en-US" sz="2400" b="1" smtClean="0">
                <a:solidFill>
                  <a:srgbClr val="002060"/>
                </a:solidFill>
              </a:rPr>
              <a:t>: 940 HS</a:t>
            </a:r>
            <a:br>
              <a:rPr lang="en-US" sz="2400" b="1" smtClean="0">
                <a:solidFill>
                  <a:srgbClr val="002060"/>
                </a:solidFill>
              </a:rPr>
            </a:br>
            <a:r>
              <a:rPr lang="en-US" sz="2400" b="1">
                <a:solidFill>
                  <a:schemeClr val="accent5">
                    <a:lumMod val="60000"/>
                    <a:lumOff val="40000"/>
                  </a:schemeClr>
                </a:solidFill>
              </a:rPr>
              <a:t>b</a:t>
            </a:r>
            <a:r>
              <a:rPr lang="en-US" sz="2400" b="1" smtClean="0">
                <a:solidFill>
                  <a:schemeClr val="accent5">
                    <a:lumMod val="60000"/>
                    <a:lumOff val="40000"/>
                  </a:schemeClr>
                </a:solidFill>
              </a:rPr>
              <a:t>/ Công tác dạy và học:</a:t>
            </a:r>
            <a:r>
              <a:rPr lang="en-US" sz="2400" b="1" smtClean="0">
                <a:solidFill>
                  <a:srgbClr val="002060"/>
                </a:solidFill>
              </a:rPr>
              <a:t/>
            </a:r>
            <a:br>
              <a:rPr lang="en-US" sz="2400" b="1" smtClean="0">
                <a:solidFill>
                  <a:srgbClr val="002060"/>
                </a:solidFill>
              </a:rPr>
            </a:br>
            <a:r>
              <a:rPr lang="en-US" sz="2400" b="1" smtClean="0">
                <a:solidFill>
                  <a:srgbClr val="002060"/>
                </a:solidFill>
              </a:rPr>
              <a:t>-Từ phía thầy cô: phong trào thi GV Giỏi được PGD xếp loại tốt, đứng thứ 7/23 trường toàn huyện</a:t>
            </a:r>
            <a:br>
              <a:rPr lang="en-US" sz="2400" b="1" smtClean="0">
                <a:solidFill>
                  <a:srgbClr val="002060"/>
                </a:solidFill>
              </a:rPr>
            </a:br>
            <a:r>
              <a:rPr lang="en-US" sz="2400" b="1" smtClean="0">
                <a:solidFill>
                  <a:srgbClr val="002060"/>
                </a:solidFill>
              </a:rPr>
              <a:t>-Từ phía trò: Được PGD xếp loại tốt, đúng thứ 4/23 trường THCS toàn huyện</a:t>
            </a:r>
            <a:br>
              <a:rPr lang="en-US" sz="2400" b="1" smtClean="0">
                <a:solidFill>
                  <a:srgbClr val="002060"/>
                </a:solidFill>
              </a:rPr>
            </a:br>
            <a:r>
              <a:rPr lang="en-US" sz="2400" b="1" smtClean="0">
                <a:solidFill>
                  <a:srgbClr val="FF0000"/>
                </a:solidFill>
              </a:rPr>
              <a:t>-Tỉ lệ lên lớp thẳng: 928/940 (98,7%). Tỉ lệ tốt nghiệp đạt 100%</a:t>
            </a:r>
            <a:br>
              <a:rPr lang="en-US" sz="2400" b="1" smtClean="0">
                <a:solidFill>
                  <a:srgbClr val="FF0000"/>
                </a:solidFill>
              </a:rPr>
            </a:br>
            <a:r>
              <a:rPr lang="en-US" sz="2400" b="1" smtClean="0">
                <a:solidFill>
                  <a:srgbClr val="002060"/>
                </a:solidFill>
              </a:rPr>
              <a:t>-Phong trào thi HSG: Xếp loại khá, đứng thứ 6/23 trường THCS toàn  huyện</a:t>
            </a:r>
            <a:br>
              <a:rPr lang="en-US" sz="2400" b="1" smtClean="0">
                <a:solidFill>
                  <a:srgbClr val="002060"/>
                </a:solidFill>
              </a:rPr>
            </a:br>
            <a:r>
              <a:rPr lang="en-US" sz="2400" b="1" smtClean="0">
                <a:solidFill>
                  <a:srgbClr val="002060"/>
                </a:solidFill>
              </a:rPr>
              <a:t>-</a:t>
            </a:r>
            <a:r>
              <a:rPr lang="en-US" sz="2400" b="1" smtClean="0">
                <a:solidFill>
                  <a:srgbClr val="FF0000"/>
                </a:solidFill>
              </a:rPr>
              <a:t>Về học lực: các chỉ tiêu về học lực so với kế hoạch đầu năm đều tăng: HSG tăng 0,5%, HS khá tăng 4,1%, HSTb tăng 3,1%, HS Yếu giảm:0,7%</a:t>
            </a:r>
            <a:br>
              <a:rPr lang="en-US" sz="2400" b="1" smtClean="0">
                <a:solidFill>
                  <a:srgbClr val="FF0000"/>
                </a:solidFill>
              </a:rPr>
            </a:br>
            <a:r>
              <a:rPr lang="en-US" sz="2400" b="1" smtClean="0">
                <a:solidFill>
                  <a:srgbClr val="002060"/>
                </a:solidFill>
              </a:rPr>
              <a:t>-Về hạnh kiểm: Hạnh kiểm tốt: tăng 2,9%, Hạnh kiểm khá giảm 2,6%, Hạnh kiểm Tb giảm: 0,3%</a:t>
            </a:r>
            <a:r>
              <a:rPr lang="en-US" sz="2400" b="1" smtClean="0">
                <a:solidFill>
                  <a:schemeClr val="bg2"/>
                </a:solidFill>
              </a:rPr>
              <a:t/>
            </a:r>
            <a:br>
              <a:rPr lang="en-US" sz="2400" b="1" smtClean="0">
                <a:solidFill>
                  <a:schemeClr val="bg2"/>
                </a:solidFill>
              </a:rPr>
            </a:br>
            <a:endParaRPr lang="en-US" sz="2400" b="1">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1000"/>
            <a:ext cx="1066800" cy="1447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9050"/>
            <a:ext cx="1122033" cy="1335348"/>
          </a:xfrm>
          <a:prstGeom prst="rect">
            <a:avLst/>
          </a:prstGeom>
        </p:spPr>
      </p:pic>
    </p:spTree>
    <p:extLst>
      <p:ext uri="{BB962C8B-B14F-4D97-AF65-F5344CB8AC3E}">
        <p14:creationId xmlns:p14="http://schemas.microsoft.com/office/powerpoint/2010/main" val="3538159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390" y="2247900"/>
            <a:ext cx="6205220" cy="3878263"/>
          </a:xfr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28600" y="152400"/>
            <a:ext cx="8686800" cy="4524315"/>
          </a:xfrm>
          <a:prstGeom prst="rect">
            <a:avLst/>
          </a:prstGeom>
          <a:noFill/>
        </p:spPr>
        <p:txBody>
          <a:bodyPr wrap="square" rtlCol="0">
            <a:spAutoFit/>
          </a:bodyPr>
          <a:lstStyle/>
          <a:p>
            <a:r>
              <a:rPr lang="en-US" b="1" smtClean="0">
                <a:solidFill>
                  <a:srgbClr val="002060"/>
                </a:solidFill>
              </a:rPr>
              <a:t>c/ Các hoạt động khác:</a:t>
            </a:r>
          </a:p>
          <a:p>
            <a:r>
              <a:rPr lang="en-US" b="1" smtClean="0">
                <a:solidFill>
                  <a:srgbClr val="002060"/>
                </a:solidFill>
              </a:rPr>
              <a:t>-Chạy giải Báo Hà Nội mới: Trường được tặng giấy khen về tổ chức tôt</a:t>
            </a:r>
          </a:p>
          <a:p>
            <a:r>
              <a:rPr lang="en-US" b="1" smtClean="0">
                <a:solidFill>
                  <a:srgbClr val="002060"/>
                </a:solidFill>
              </a:rPr>
              <a:t>-Hội khỏe Phù Đổng cấp Huyện: 02 giải nhất, 03 giải nhì, 03 giải ba, Giải nhất môn bóng đá Nam</a:t>
            </a:r>
          </a:p>
          <a:p>
            <a:r>
              <a:rPr lang="en-US" b="1" smtClean="0">
                <a:solidFill>
                  <a:srgbClr val="002060"/>
                </a:solidFill>
              </a:rPr>
              <a:t>-Công tác Đội, xây dựng quĩ từ thiện đạt kết quả tốt</a:t>
            </a:r>
          </a:p>
          <a:p>
            <a:endParaRPr lang="en-US" b="1">
              <a:solidFill>
                <a:srgbClr val="002060"/>
              </a:solidFill>
            </a:endParaRPr>
          </a:p>
          <a:p>
            <a:r>
              <a:rPr lang="en-US" b="1" smtClean="0">
                <a:solidFill>
                  <a:srgbClr val="002060"/>
                </a:solidFill>
              </a:rPr>
              <a:t>d/ Các hoạt động ngoại khóa: </a:t>
            </a:r>
          </a:p>
          <a:p>
            <a:r>
              <a:rPr lang="en-US" b="1" smtClean="0">
                <a:solidFill>
                  <a:srgbClr val="002060"/>
                </a:solidFill>
              </a:rPr>
              <a:t>-Hàng tuần sinh hoạt dưới cờ với nhiều hình thức phong phú</a:t>
            </a:r>
          </a:p>
          <a:p>
            <a:r>
              <a:rPr lang="en-US" b="1" smtClean="0">
                <a:solidFill>
                  <a:srgbClr val="002060"/>
                </a:solidFill>
              </a:rPr>
              <a:t>-Tổ chức tốt chương trình “Điều ước đêm Trung Thu” trao 26 phần quà cho Đội viên có  hoàn cảnh khó khăn và có thành tích tốt trong học tập</a:t>
            </a:r>
          </a:p>
          <a:p>
            <a:r>
              <a:rPr lang="en-US" b="1" smtClean="0">
                <a:solidFill>
                  <a:srgbClr val="002060"/>
                </a:solidFill>
              </a:rPr>
              <a:t>-Tổ chức các hoạt động chào mừng các ngày lễ lớn: 10/10, 20/11, 22/12, 08/03/ 26/3/30/4, 01/05 với các hình thức thi đua đa dạng (hoa điểm tốt, ngày học tốt, văn nghệ….) lồng ghép chương trình giáo dục kĩ năng sống, giáo dục truyền thống, đạo đưc, pháp luât. Tổ chức các buổi tuyên truyền y tế học đường, tuyên truyền sách. Tổ chức các hoạt động trai nghiệm sáng tạo vào ngày Trung thu, Ngày Nhà giáo Việt Nam và tham quan khu di tích Bạch Đằng giang-Công viên Rồng</a:t>
            </a:r>
            <a:endParaRPr lang="en-US" b="1">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387"/>
            <a:ext cx="9144000" cy="6300787"/>
          </a:xfrm>
          <a:prstGeom prst="rect">
            <a:avLst/>
          </a:prstGeom>
        </p:spPr>
      </p:pic>
    </p:spTree>
    <p:extLst>
      <p:ext uri="{BB962C8B-B14F-4D97-AF65-F5344CB8AC3E}">
        <p14:creationId xmlns:p14="http://schemas.microsoft.com/office/powerpoint/2010/main" val="90390985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 y="19050"/>
            <a:ext cx="8991599" cy="6838950"/>
          </a:xfrm>
        </p:spPr>
      </p:pic>
      <p:sp>
        <p:nvSpPr>
          <p:cNvPr id="3" name="Title 2"/>
          <p:cNvSpPr>
            <a:spLocks noGrp="1"/>
          </p:cNvSpPr>
          <p:nvPr>
            <p:ph type="title"/>
          </p:nvPr>
        </p:nvSpPr>
        <p:spPr>
          <a:xfrm>
            <a:off x="381000" y="1524000"/>
            <a:ext cx="6629400" cy="685800"/>
          </a:xfrm>
        </p:spPr>
        <p:txBody>
          <a:bodyPr/>
          <a:lstStyle/>
          <a:p>
            <a:r>
              <a:rPr lang="en-US" sz="2800" smtClean="0"/>
              <a:t/>
            </a:r>
            <a:br>
              <a:rPr lang="en-US" sz="2800" smtClean="0"/>
            </a:br>
            <a:r>
              <a:rPr lang="en-US" sz="2800" smtClean="0">
                <a:solidFill>
                  <a:srgbClr val="FF0000"/>
                </a:solidFill>
              </a:rPr>
              <a:t>Kết quả học tập của lớp 6a6</a:t>
            </a:r>
            <a:r>
              <a:rPr lang="en-US" sz="2800" smtClean="0"/>
              <a:t/>
            </a:r>
            <a:br>
              <a:rPr lang="en-US" sz="2800" smtClean="0"/>
            </a:br>
            <a:endParaRPr lang="en-US" sz="2800"/>
          </a:p>
        </p:txBody>
      </p:sp>
      <p:graphicFrame>
        <p:nvGraphicFramePr>
          <p:cNvPr id="5" name="Table 4"/>
          <p:cNvGraphicFramePr>
            <a:graphicFrameLocks noGrp="1"/>
          </p:cNvGraphicFramePr>
          <p:nvPr>
            <p:extLst>
              <p:ext uri="{D42A27DB-BD31-4B8C-83A1-F6EECF244321}">
                <p14:modId xmlns:p14="http://schemas.microsoft.com/office/powerpoint/2010/main" val="569752195"/>
              </p:ext>
            </p:extLst>
          </p:nvPr>
        </p:nvGraphicFramePr>
        <p:xfrm>
          <a:off x="0" y="2438400"/>
          <a:ext cx="9144000" cy="4419600"/>
        </p:xfrm>
        <a:graphic>
          <a:graphicData uri="http://schemas.openxmlformats.org/drawingml/2006/table">
            <a:tbl>
              <a:tblPr firstRow="1" bandRow="1">
                <a:tableStyleId>{5C22544A-7EE6-4342-B048-85BDC9FD1C3A}</a:tableStyleId>
              </a:tblPr>
              <a:tblGrid>
                <a:gridCol w="2286000"/>
                <a:gridCol w="2286000"/>
                <a:gridCol w="2286000"/>
                <a:gridCol w="2286000"/>
              </a:tblGrid>
              <a:tr h="441960">
                <a:tc gridSpan="2">
                  <a:txBody>
                    <a:bodyPr/>
                    <a:lstStyle/>
                    <a:p>
                      <a:pPr algn="ctr"/>
                      <a:r>
                        <a:rPr lang="en-US" smtClean="0"/>
                        <a:t>Học</a:t>
                      </a:r>
                      <a:r>
                        <a:rPr lang="en-US" baseline="0" smtClean="0"/>
                        <a:t> </a:t>
                      </a:r>
                      <a:r>
                        <a:rPr lang="en-US" smtClean="0"/>
                        <a:t>kì 2</a:t>
                      </a:r>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mtClean="0"/>
                        <a:t>Cả năm</a:t>
                      </a:r>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41960">
                <a:tc>
                  <a:txBody>
                    <a:bodyPr/>
                    <a:lstStyle/>
                    <a:p>
                      <a:pPr algn="ctr"/>
                      <a:r>
                        <a:rPr lang="en-US" smtClean="0"/>
                        <a:t>Học lực</a:t>
                      </a:r>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mtClean="0"/>
                        <a:t>Hạnh kiểm</a:t>
                      </a:r>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mtClean="0"/>
                        <a:t>Hoc lực</a:t>
                      </a:r>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mtClean="0"/>
                        <a:t>Hạnh kiểm</a:t>
                      </a:r>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883920">
                <a:tc>
                  <a:txBody>
                    <a:bodyPr/>
                    <a:lstStyle/>
                    <a:p>
                      <a:r>
                        <a:rPr lang="en-US" smtClean="0"/>
                        <a:t>HSG: 7-14,4%</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T: 44-89,8%</a:t>
                      </a:r>
                      <a:endParaRPr lang="en-US"/>
                    </a:p>
                  </a:txBody>
                  <a:tcPr>
                    <a:lnL w="12700" cap="flat" cmpd="sng" algn="ctr">
                      <a:solidFill>
                        <a:schemeClr val="tx1"/>
                      </a:solidFill>
                      <a:prstDash val="solid"/>
                      <a:round/>
                      <a:headEnd type="none" w="med" len="med"/>
                      <a:tailEnd type="none" w="med" len="med"/>
                    </a:lnL>
                  </a:tcPr>
                </a:tc>
                <a:tc>
                  <a:txBody>
                    <a:bodyPr/>
                    <a:lstStyle/>
                    <a:p>
                      <a:r>
                        <a:rPr lang="en-US" smtClean="0"/>
                        <a:t>HSG: 8-16,3%</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T: 44-89,8%</a:t>
                      </a:r>
                      <a:endParaRPr lang="en-US"/>
                    </a:p>
                  </a:txBody>
                  <a:tcPr>
                    <a:lnL w="12700" cap="flat" cmpd="sng" algn="ctr">
                      <a:solidFill>
                        <a:schemeClr val="tx1"/>
                      </a:solidFill>
                      <a:prstDash val="solid"/>
                      <a:round/>
                      <a:headEnd type="none" w="med" len="med"/>
                      <a:tailEnd type="none" w="med" len="med"/>
                    </a:lnL>
                  </a:tcPr>
                </a:tc>
              </a:tr>
              <a:tr h="883920">
                <a:tc>
                  <a:txBody>
                    <a:bodyPr/>
                    <a:lstStyle/>
                    <a:p>
                      <a:r>
                        <a:rPr lang="en-US" smtClean="0"/>
                        <a:t>HSTT: 28-57,1%</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K: 5-10,2%</a:t>
                      </a:r>
                      <a:endParaRPr lang="en-US"/>
                    </a:p>
                  </a:txBody>
                  <a:tcPr>
                    <a:lnL w="12700" cap="flat" cmpd="sng" algn="ctr">
                      <a:solidFill>
                        <a:schemeClr val="tx1"/>
                      </a:solidFill>
                      <a:prstDash val="solid"/>
                      <a:round/>
                      <a:headEnd type="none" w="med" len="med"/>
                      <a:tailEnd type="none" w="med" len="med"/>
                    </a:lnL>
                  </a:tcPr>
                </a:tc>
                <a:tc>
                  <a:txBody>
                    <a:bodyPr/>
                    <a:lstStyle/>
                    <a:p>
                      <a:r>
                        <a:rPr lang="en-US" smtClean="0"/>
                        <a:t>HSTT: 27-55,1%</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K: 5-10,2%</a:t>
                      </a:r>
                      <a:endParaRPr lang="en-US"/>
                    </a:p>
                  </a:txBody>
                  <a:tcPr>
                    <a:lnL w="12700" cap="flat" cmpd="sng" algn="ctr">
                      <a:solidFill>
                        <a:schemeClr val="tx1"/>
                      </a:solidFill>
                      <a:prstDash val="solid"/>
                      <a:round/>
                      <a:headEnd type="none" w="med" len="med"/>
                      <a:tailEnd type="none" w="med" len="med"/>
                    </a:lnL>
                  </a:tcPr>
                </a:tc>
              </a:tr>
              <a:tr h="883920">
                <a:tc>
                  <a:txBody>
                    <a:bodyPr/>
                    <a:lstStyle/>
                    <a:p>
                      <a:r>
                        <a:rPr lang="en-US" smtClean="0"/>
                        <a:t>HSTB: 13-26,5%</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TB:0</a:t>
                      </a:r>
                      <a:endParaRPr lang="en-US"/>
                    </a:p>
                  </a:txBody>
                  <a:tcPr>
                    <a:lnL w="12700" cap="flat" cmpd="sng" algn="ctr">
                      <a:solidFill>
                        <a:schemeClr val="tx1"/>
                      </a:solidFill>
                      <a:prstDash val="solid"/>
                      <a:round/>
                      <a:headEnd type="none" w="med" len="med"/>
                      <a:tailEnd type="none" w="med" len="med"/>
                    </a:lnL>
                  </a:tcPr>
                </a:tc>
                <a:tc>
                  <a:txBody>
                    <a:bodyPr/>
                    <a:lstStyle/>
                    <a:p>
                      <a:r>
                        <a:rPr lang="en-US" smtClean="0"/>
                        <a:t>HSTB:</a:t>
                      </a:r>
                      <a:r>
                        <a:rPr lang="en-US" baseline="0" smtClean="0"/>
                        <a:t> 13-26,5%</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TB: 0</a:t>
                      </a:r>
                      <a:endParaRPr lang="en-US"/>
                    </a:p>
                  </a:txBody>
                  <a:tcPr>
                    <a:lnL w="12700" cap="flat" cmpd="sng" algn="ctr">
                      <a:solidFill>
                        <a:schemeClr val="tx1"/>
                      </a:solidFill>
                      <a:prstDash val="solid"/>
                      <a:round/>
                      <a:headEnd type="none" w="med" len="med"/>
                      <a:tailEnd type="none" w="med" len="med"/>
                    </a:lnL>
                  </a:tcPr>
                </a:tc>
              </a:tr>
              <a:tr h="883920">
                <a:tc>
                  <a:txBody>
                    <a:bodyPr/>
                    <a:lstStyle/>
                    <a:p>
                      <a:r>
                        <a:rPr lang="en-US" smtClean="0"/>
                        <a:t>HSY: 1-2,04%</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Y,K: 0</a:t>
                      </a:r>
                      <a:endParaRPr lang="en-US"/>
                    </a:p>
                  </a:txBody>
                  <a:tcPr>
                    <a:lnL w="12700" cap="flat" cmpd="sng" algn="ctr">
                      <a:solidFill>
                        <a:schemeClr val="tx1"/>
                      </a:solidFill>
                      <a:prstDash val="solid"/>
                      <a:round/>
                      <a:headEnd type="none" w="med" len="med"/>
                      <a:tailEnd type="none" w="med" len="med"/>
                    </a:lnL>
                  </a:tcPr>
                </a:tc>
                <a:tc>
                  <a:txBody>
                    <a:bodyPr/>
                    <a:lstStyle/>
                    <a:p>
                      <a:r>
                        <a:rPr lang="en-US" smtClean="0"/>
                        <a:t>HSY: 1-2,04%</a:t>
                      </a:r>
                      <a:endParaRPr lang="en-US"/>
                    </a:p>
                  </a:txBody>
                  <a:tcPr>
                    <a:lnR w="12700" cap="flat" cmpd="sng" algn="ctr">
                      <a:solidFill>
                        <a:schemeClr val="tx1"/>
                      </a:solidFill>
                      <a:prstDash val="solid"/>
                      <a:round/>
                      <a:headEnd type="none" w="med" len="med"/>
                      <a:tailEnd type="none" w="med" len="med"/>
                    </a:lnR>
                  </a:tcPr>
                </a:tc>
                <a:tc>
                  <a:txBody>
                    <a:bodyPr/>
                    <a:lstStyle/>
                    <a:p>
                      <a:r>
                        <a:rPr lang="en-US" smtClean="0"/>
                        <a:t>Y,K: 0</a:t>
                      </a:r>
                      <a:endParaRPr lang="en-US"/>
                    </a:p>
                  </a:txBody>
                  <a:tcPr>
                    <a:lnL w="12700" cap="flat" cmpd="sng" algn="ctr">
                      <a:solidFill>
                        <a:schemeClr val="tx1"/>
                      </a:solidFill>
                      <a:prstDash val="solid"/>
                      <a:round/>
                      <a:headEnd type="none" w="med" len="med"/>
                      <a:tailEnd type="none" w="med" len="med"/>
                    </a:ln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 y="152400"/>
            <a:ext cx="9059636" cy="6324600"/>
          </a:xfrm>
          <a:prstGeom prst="rect">
            <a:avLst/>
          </a:prstGeom>
        </p:spPr>
      </p:pic>
    </p:spTree>
    <p:extLst>
      <p:ext uri="{BB962C8B-B14F-4D97-AF65-F5344CB8AC3E}">
        <p14:creationId xmlns:p14="http://schemas.microsoft.com/office/powerpoint/2010/main" val="299214976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0156"/>
            <a:ext cx="8458200" cy="801444"/>
          </a:xfrm>
        </p:spPr>
        <p:txBody>
          <a:bodyPr>
            <a:normAutofit fontScale="90000"/>
          </a:bodyPr>
          <a:lstStyle/>
          <a:p>
            <a:pPr algn="ctr"/>
            <a:r>
              <a:rPr lang="en-US" sz="2400" smtClean="0">
                <a:solidFill>
                  <a:srgbClr val="7030A0"/>
                </a:solidFill>
              </a:rPr>
              <a:t>Các hoạt động của tập thể lớp 6A6 trong năm học 2019-2020</a:t>
            </a:r>
            <a:endParaRPr lang="en-US" sz="240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2133600"/>
            <a:ext cx="5410200" cy="3649663"/>
          </a:xfrm>
        </p:spPr>
      </p:pic>
      <p:sp>
        <p:nvSpPr>
          <p:cNvPr id="5" name="TextBox 4"/>
          <p:cNvSpPr txBox="1"/>
          <p:nvPr/>
        </p:nvSpPr>
        <p:spPr>
          <a:xfrm>
            <a:off x="2514600" y="6107668"/>
            <a:ext cx="4017446" cy="369332"/>
          </a:xfrm>
          <a:prstGeom prst="rect">
            <a:avLst/>
          </a:prstGeom>
          <a:noFill/>
        </p:spPr>
        <p:txBody>
          <a:bodyPr wrap="none" rtlCol="0">
            <a:spAutoFit/>
          </a:bodyPr>
          <a:lstStyle/>
          <a:p>
            <a:r>
              <a:rPr lang="en-US" smtClean="0"/>
              <a:t>Giải khuyến khích Mâm cỗ Trung thu</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400"/>
            <a:ext cx="2057400" cy="304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676400"/>
            <a:ext cx="1981200" cy="304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673431"/>
            <a:ext cx="1828800" cy="304800"/>
          </a:xfrm>
          <a:prstGeom prst="rect">
            <a:avLst/>
          </a:prstGeom>
        </p:spPr>
      </p:pic>
    </p:spTree>
    <p:extLst>
      <p:ext uri="{BB962C8B-B14F-4D97-AF65-F5344CB8AC3E}">
        <p14:creationId xmlns:p14="http://schemas.microsoft.com/office/powerpoint/2010/main" val="1220231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Sự kiện 20/10</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919" y="2398712"/>
            <a:ext cx="2631281" cy="35083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362200"/>
            <a:ext cx="2667000"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350" y="2286000"/>
            <a:ext cx="2819400" cy="3657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43000"/>
            <a:ext cx="647700" cy="1219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5175" y="685800"/>
            <a:ext cx="857250" cy="1676400"/>
          </a:xfrm>
          <a:prstGeom prst="rect">
            <a:avLst/>
          </a:prstGeom>
        </p:spPr>
      </p:pic>
    </p:spTree>
    <p:extLst>
      <p:ext uri="{BB962C8B-B14F-4D97-AF65-F5344CB8AC3E}">
        <p14:creationId xmlns:p14="http://schemas.microsoft.com/office/powerpoint/2010/main" val="41543541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3299910" cy="572536"/>
          </a:xfrm>
        </p:spPr>
        <p:txBody>
          <a:bodyPr>
            <a:normAutofit fontScale="90000"/>
          </a:bodyPr>
          <a:lstStyle/>
          <a:p>
            <a:r>
              <a:rPr lang="en-US" smtClean="0"/>
              <a:t>Thi đua 20/11</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81000"/>
            <a:ext cx="4895850" cy="2438400"/>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419" y="2057400"/>
            <a:ext cx="3278981" cy="4495800"/>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2819400"/>
            <a:ext cx="4914900" cy="37338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2" y="-228600"/>
            <a:ext cx="685800" cy="25908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381000"/>
            <a:ext cx="476250" cy="476250"/>
          </a:xfrm>
          <a:prstGeom prst="rect">
            <a:avLst/>
          </a:prstGeom>
        </p:spPr>
      </p:pic>
    </p:spTree>
    <p:extLst>
      <p:ext uri="{BB962C8B-B14F-4D97-AF65-F5344CB8AC3E}">
        <p14:creationId xmlns:p14="http://schemas.microsoft.com/office/powerpoint/2010/main" val="825759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24401" cy="350520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0"/>
            <a:ext cx="4343400" cy="3505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05200"/>
            <a:ext cx="4800600" cy="3124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05200"/>
            <a:ext cx="4343400" cy="3124200"/>
          </a:xfrm>
          <a:prstGeom prst="rect">
            <a:avLst/>
          </a:prstGeom>
        </p:spPr>
      </p:pic>
    </p:spTree>
    <p:extLst>
      <p:ext uri="{BB962C8B-B14F-4D97-AF65-F5344CB8AC3E}">
        <p14:creationId xmlns:p14="http://schemas.microsoft.com/office/powerpoint/2010/main" val="1864452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250" y="114300"/>
            <a:ext cx="3790950" cy="35083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0"/>
            <a:ext cx="4343400"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50" y="3581400"/>
            <a:ext cx="3790950" cy="304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581400"/>
            <a:ext cx="4343400" cy="3086100"/>
          </a:xfrm>
          <a:prstGeom prst="rect">
            <a:avLst/>
          </a:prstGeom>
        </p:spPr>
      </p:pic>
    </p:spTree>
    <p:extLst>
      <p:ext uri="{BB962C8B-B14F-4D97-AF65-F5344CB8AC3E}">
        <p14:creationId xmlns:p14="http://schemas.microsoft.com/office/powerpoint/2010/main" val="2493567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457</TotalTime>
  <Words>507</Words>
  <Application>Microsoft Office PowerPoint</Application>
  <PresentationFormat>On-screen Show (4:3)</PresentationFormat>
  <Paragraphs>70</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Hardcover</vt:lpstr>
      <vt:lpstr>Austin</vt:lpstr>
      <vt:lpstr>Aspect</vt:lpstr>
      <vt:lpstr>Giáo viên chủ nhiệm: Nguyễn Thị Thu Hoài sĩ số lớp 49</vt:lpstr>
      <vt:lpstr>                             PHẦN I: SƠ KẾT HỌC KÌ 2 a/ Duy trì sĩ số: 940 HS b/ Công tác dạy và học: -Từ phía thầy cô: phong trào thi GV Giỏi được PGD xếp loại tốt, đứng thứ 7/23 trường toàn huyện -Từ phía trò: Được PGD xếp loại tốt, đúng thứ 4/23 trường THCS toàn huyện -Tỉ lệ lên lớp thẳng: 928/940 (98,7%). Tỉ lệ tốt nghiệp đạt 100% -Phong trào thi HSG: Xếp loại khá, đứng thứ 6/23 trường THCS toàn  huyện -Về học lực: các chỉ tiêu về học lực so với kế hoạch đầu năm đều tăng: HSG tăng 0,5%, HS khá tăng 4,1%, HSTb tăng 3,1%, HS Yếu giảm:0,7% -Về hạnh kiểm: Hạnh kiểm tốt: tăng 2,9%, Hạnh kiểm khá giảm 2,6%, Hạnh kiểm Tb giảm: 0,3% </vt:lpstr>
      <vt:lpstr>PowerPoint Presentation</vt:lpstr>
      <vt:lpstr> Kết quả học tập của lớp 6a6 </vt:lpstr>
      <vt:lpstr>Các hoạt động của tập thể lớp 6A6 trong năm học 2019-2020</vt:lpstr>
      <vt:lpstr>Sự kiện 20/10</vt:lpstr>
      <vt:lpstr>Thi đua 20/11</vt:lpstr>
      <vt:lpstr>PowerPoint Presentation</vt:lpstr>
      <vt:lpstr>PowerPoint Presentation</vt:lpstr>
      <vt:lpstr>                     </vt:lpstr>
      <vt:lpstr>PH ủng hộ   trong HK 2 -Liên hoan tất niên: ( bàn giao cho ban chi hội) +Chi hội trưởng (PH bạn Vũ Đức): 1.000.000 +PH bạn Lâm Khánh: 1.000.000 +PH bạn L. C.Hải Anh: 500.00 +PH bạn Bùi Quốc Hùng: 500.000 -Tặng cây xanh trang trí lớp học , phong trào Tết trồng cây: PH bạn Mỹ Lệ,Huy Thành -Ủng hộ trang bị phòng chống dịch Covid cho các con + tham gia vệ sinh khử khuẩn lớp học :gồm  PH các bạn Lâm Khánh, Thu Hà, Gia Khánh, Vũ Đức, An Điền, Mỹ Lệ, Thanh Mai, Thảo Vân -Liên hoan 1/6 +PH bạn Lâm Khánh: ủng hộ 100%đồ uống +PH bạn Vũ Đức: 400.000 </vt:lpstr>
      <vt:lpstr> Lịch tập chung năm học mới</vt:lpstr>
      <vt:lpstr>- Phối hợp với phụ huynh tổng vệ sinh, lau khử khuẩn vào 9h sáng chủ nhật 2/5/2020. -  Lau sạch sẽ bàn, ghế giáo viên, học sinh. - Lau sàn lớp học, cửa ra vào và cửa sổ, tay nắm cửa, quét mạng nhện, lau quạt trần, hành lang, lan can, cầu thang… - Dọn vệ sinh tủ đồ đảm Bảo sạch sẽ, ngăn nắp.  - Chổi quét (phải được treo gọn) - Vệ sinh khu vực để nước sạch sẽ.</vt:lpstr>
      <vt:lpstr>PowerPoint Presentation</vt:lpstr>
      <vt:lpstr>Cảm ơn các phụ huynh đã dự họp. Chúc đại gia đình 6A6 sức khỏe, thành công. Trân trọng!</vt:lpstr>
    </vt:vector>
  </TitlesOfParts>
  <Company>minhtuan6990@gmail.com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TRAN MINH TUAN</cp:lastModifiedBy>
  <cp:revision>40</cp:revision>
  <dcterms:created xsi:type="dcterms:W3CDTF">2020-05-02T09:55:06Z</dcterms:created>
  <dcterms:modified xsi:type="dcterms:W3CDTF">2020-07-15T03:41:32Z</dcterms:modified>
</cp:coreProperties>
</file>